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sldIdLst>
    <p:sldId id="298" r:id="rId6"/>
    <p:sldId id="300" r:id="rId7"/>
    <p:sldId id="299"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78" d="100"/>
          <a:sy n="78" d="100"/>
        </p:scale>
        <p:origin x="82"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112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9107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4632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3743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089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7564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437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8980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707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89038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32749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5848963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86644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274555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140377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378664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87963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D6E202-B606-4609-B914-27C9371A1F6D}" type="datetime1">
              <a:rPr lang="en-US" smtClean="0"/>
              <a:t>10/23/2021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738827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HR-Churn</a:t>
            </a:r>
            <a:br>
              <a:rPr lang="en-US" sz="4400" dirty="0">
                <a:solidFill>
                  <a:schemeClr val="tx1"/>
                </a:solidFill>
              </a:rPr>
            </a:br>
            <a:r>
              <a:rPr lang="en-US" sz="4400" dirty="0">
                <a:solidFill>
                  <a:schemeClr val="tx1"/>
                </a:solidFill>
              </a:rPr>
              <a:t>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gn="r">
              <a:lnSpc>
                <a:spcPct val="100000"/>
              </a:lnSpc>
            </a:pPr>
            <a:r>
              <a:rPr lang="en-US" sz="1200" dirty="0"/>
              <a:t>Mohit </a:t>
            </a:r>
            <a:r>
              <a:rPr lang="en-US" sz="1200" dirty="0" err="1"/>
              <a:t>kumar</a:t>
            </a:r>
            <a:r>
              <a:rPr lang="en-US" sz="1200" dirty="0"/>
              <a:t> </a:t>
            </a:r>
            <a:r>
              <a:rPr lang="en-US" sz="1200" dirty="0" err="1"/>
              <a:t>mahato</a:t>
            </a:r>
            <a:endParaRPr lang="en-US" sz="1200" dirty="0"/>
          </a:p>
          <a:p>
            <a:pPr algn="r">
              <a:lnSpc>
                <a:spcPct val="100000"/>
              </a:lnSpc>
            </a:pPr>
            <a:r>
              <a:rPr lang="en-US" sz="1200" dirty="0"/>
              <a:t>11913514</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9103-831F-4D5A-8A7E-420B53061D8E}"/>
              </a:ext>
            </a:extLst>
          </p:cNvPr>
          <p:cNvSpPr>
            <a:spLocks noGrp="1"/>
          </p:cNvSpPr>
          <p:nvPr>
            <p:ph type="title"/>
          </p:nvPr>
        </p:nvSpPr>
        <p:spPr>
          <a:xfrm>
            <a:off x="817080" y="301869"/>
            <a:ext cx="10353762" cy="970450"/>
          </a:xfrm>
        </p:spPr>
        <p:txBody>
          <a:bodyPr>
            <a:normAutofit/>
          </a:bodyPr>
          <a:lstStyle/>
          <a:p>
            <a:pPr algn="l"/>
            <a:r>
              <a:rPr lang="en-IN" sz="2800" b="1" dirty="0">
                <a:latin typeface="Aharoni" panose="02010803020104030203" pitchFamily="2" charset="-79"/>
                <a:cs typeface="Aharoni" panose="02010803020104030203" pitchFamily="2" charset="-79"/>
              </a:rPr>
              <a:t>Implementation</a:t>
            </a:r>
          </a:p>
        </p:txBody>
      </p:sp>
      <p:sp>
        <p:nvSpPr>
          <p:cNvPr id="7" name="Rectangle 6">
            <a:extLst>
              <a:ext uri="{FF2B5EF4-FFF2-40B4-BE49-F238E27FC236}">
                <a16:creationId xmlns:a16="http://schemas.microsoft.com/office/drawing/2014/main" id="{F4B646A5-A4F7-4250-A0AA-CD6B7635C7AD}"/>
              </a:ext>
            </a:extLst>
          </p:cNvPr>
          <p:cNvSpPr>
            <a:spLocks noChangeArrowheads="1"/>
          </p:cNvSpPr>
          <p:nvPr/>
        </p:nvSpPr>
        <p:spPr bwMode="auto">
          <a:xfrm flipV="1">
            <a:off x="330269" y="4998773"/>
            <a:ext cx="117562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AD17F5DD-175D-4A1E-B9D6-BB6AD6A7FBA3}"/>
              </a:ext>
            </a:extLst>
          </p:cNvPr>
          <p:cNvPicPr>
            <a:picLocks noChangeAspect="1"/>
          </p:cNvPicPr>
          <p:nvPr/>
        </p:nvPicPr>
        <p:blipFill>
          <a:blip r:embed="rId2"/>
          <a:stretch>
            <a:fillRect/>
          </a:stretch>
        </p:blipFill>
        <p:spPr>
          <a:xfrm>
            <a:off x="895739" y="1272319"/>
            <a:ext cx="9192158" cy="5051275"/>
          </a:xfrm>
          <a:prstGeom prst="rect">
            <a:avLst/>
          </a:prstGeom>
        </p:spPr>
      </p:pic>
    </p:spTree>
    <p:extLst>
      <p:ext uri="{BB962C8B-B14F-4D97-AF65-F5344CB8AC3E}">
        <p14:creationId xmlns:p14="http://schemas.microsoft.com/office/powerpoint/2010/main" val="90746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AF247-20EC-41AC-9B9A-C72504E8B07A}"/>
              </a:ext>
            </a:extLst>
          </p:cNvPr>
          <p:cNvPicPr>
            <a:picLocks noChangeAspect="1"/>
          </p:cNvPicPr>
          <p:nvPr/>
        </p:nvPicPr>
        <p:blipFill>
          <a:blip r:embed="rId2"/>
          <a:stretch>
            <a:fillRect/>
          </a:stretch>
        </p:blipFill>
        <p:spPr>
          <a:xfrm>
            <a:off x="595085" y="322242"/>
            <a:ext cx="9214871" cy="2922120"/>
          </a:xfrm>
          <a:prstGeom prst="rect">
            <a:avLst/>
          </a:prstGeom>
        </p:spPr>
      </p:pic>
      <p:pic>
        <p:nvPicPr>
          <p:cNvPr id="7" name="Picture 6">
            <a:extLst>
              <a:ext uri="{FF2B5EF4-FFF2-40B4-BE49-F238E27FC236}">
                <a16:creationId xmlns:a16="http://schemas.microsoft.com/office/drawing/2014/main" id="{E6FEB346-4175-4039-ABE0-E3DE7BA9E89C}"/>
              </a:ext>
            </a:extLst>
          </p:cNvPr>
          <p:cNvPicPr>
            <a:picLocks noChangeAspect="1"/>
          </p:cNvPicPr>
          <p:nvPr/>
        </p:nvPicPr>
        <p:blipFill>
          <a:blip r:embed="rId3"/>
          <a:stretch>
            <a:fillRect/>
          </a:stretch>
        </p:blipFill>
        <p:spPr>
          <a:xfrm>
            <a:off x="595084" y="3429000"/>
            <a:ext cx="9214871" cy="2895851"/>
          </a:xfrm>
          <a:prstGeom prst="rect">
            <a:avLst/>
          </a:prstGeom>
        </p:spPr>
      </p:pic>
    </p:spTree>
    <p:extLst>
      <p:ext uri="{BB962C8B-B14F-4D97-AF65-F5344CB8AC3E}">
        <p14:creationId xmlns:p14="http://schemas.microsoft.com/office/powerpoint/2010/main" val="20284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AD2720-0611-4DDE-B608-EFABD62BC5C8}"/>
              </a:ext>
            </a:extLst>
          </p:cNvPr>
          <p:cNvPicPr>
            <a:picLocks noChangeAspect="1"/>
          </p:cNvPicPr>
          <p:nvPr/>
        </p:nvPicPr>
        <p:blipFill>
          <a:blip r:embed="rId3"/>
          <a:stretch>
            <a:fillRect/>
          </a:stretch>
        </p:blipFill>
        <p:spPr>
          <a:xfrm>
            <a:off x="1924021" y="456254"/>
            <a:ext cx="8343958" cy="4922936"/>
          </a:xfrm>
          <a:prstGeom prst="rect">
            <a:avLst/>
          </a:prstGeom>
          <a:ln w="190500">
            <a:solidFill>
              <a:schemeClr val="tx1">
                <a:alpha val="7000"/>
              </a:schemeClr>
            </a:solidFill>
          </a:ln>
        </p:spPr>
      </p:pic>
      <p:pic>
        <p:nvPicPr>
          <p:cNvPr id="5" name="Picture 4">
            <a:extLst>
              <a:ext uri="{FF2B5EF4-FFF2-40B4-BE49-F238E27FC236}">
                <a16:creationId xmlns:a16="http://schemas.microsoft.com/office/drawing/2014/main" id="{827C6279-0ABC-42EE-8744-C13459211660}"/>
              </a:ext>
            </a:extLst>
          </p:cNvPr>
          <p:cNvPicPr>
            <a:picLocks noChangeAspect="1"/>
          </p:cNvPicPr>
          <p:nvPr/>
        </p:nvPicPr>
        <p:blipFill>
          <a:blip r:embed="rId4"/>
          <a:stretch>
            <a:fillRect/>
          </a:stretch>
        </p:blipFill>
        <p:spPr>
          <a:xfrm>
            <a:off x="1192105" y="5759937"/>
            <a:ext cx="9807790" cy="594412"/>
          </a:xfrm>
          <a:prstGeom prst="rect">
            <a:avLst/>
          </a:prstGeom>
        </p:spPr>
      </p:pic>
    </p:spTree>
    <p:extLst>
      <p:ext uri="{BB962C8B-B14F-4D97-AF65-F5344CB8AC3E}">
        <p14:creationId xmlns:p14="http://schemas.microsoft.com/office/powerpoint/2010/main" val="406463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F3053-5DFA-4254-AF85-AB4C82F2821A}"/>
              </a:ext>
            </a:extLst>
          </p:cNvPr>
          <p:cNvPicPr>
            <a:picLocks noChangeAspect="1"/>
          </p:cNvPicPr>
          <p:nvPr/>
        </p:nvPicPr>
        <p:blipFill>
          <a:blip r:embed="rId2"/>
          <a:stretch>
            <a:fillRect/>
          </a:stretch>
        </p:blipFill>
        <p:spPr>
          <a:xfrm>
            <a:off x="1870500" y="349672"/>
            <a:ext cx="8450999" cy="5101559"/>
          </a:xfrm>
          <a:prstGeom prst="rect">
            <a:avLst/>
          </a:prstGeom>
        </p:spPr>
      </p:pic>
      <p:pic>
        <p:nvPicPr>
          <p:cNvPr id="5" name="Picture 4">
            <a:extLst>
              <a:ext uri="{FF2B5EF4-FFF2-40B4-BE49-F238E27FC236}">
                <a16:creationId xmlns:a16="http://schemas.microsoft.com/office/drawing/2014/main" id="{FB9898BD-892F-4B86-B408-BFEA19BD96F0}"/>
              </a:ext>
            </a:extLst>
          </p:cNvPr>
          <p:cNvPicPr>
            <a:picLocks noChangeAspect="1"/>
          </p:cNvPicPr>
          <p:nvPr/>
        </p:nvPicPr>
        <p:blipFill>
          <a:blip r:embed="rId3"/>
          <a:stretch>
            <a:fillRect/>
          </a:stretch>
        </p:blipFill>
        <p:spPr>
          <a:xfrm>
            <a:off x="1365608" y="5842474"/>
            <a:ext cx="9777307" cy="342930"/>
          </a:xfrm>
          <a:prstGeom prst="rect">
            <a:avLst/>
          </a:prstGeom>
        </p:spPr>
      </p:pic>
    </p:spTree>
    <p:extLst>
      <p:ext uri="{BB962C8B-B14F-4D97-AF65-F5344CB8AC3E}">
        <p14:creationId xmlns:p14="http://schemas.microsoft.com/office/powerpoint/2010/main" val="39664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59C48-1BD9-41B7-A3FA-741CB6FE314D}"/>
              </a:ext>
            </a:extLst>
          </p:cNvPr>
          <p:cNvPicPr>
            <a:picLocks noChangeAspect="1"/>
          </p:cNvPicPr>
          <p:nvPr/>
        </p:nvPicPr>
        <p:blipFill>
          <a:blip r:embed="rId2"/>
          <a:stretch>
            <a:fillRect/>
          </a:stretch>
        </p:blipFill>
        <p:spPr>
          <a:xfrm>
            <a:off x="1645841" y="232076"/>
            <a:ext cx="8900318" cy="884548"/>
          </a:xfrm>
          <a:prstGeom prst="rect">
            <a:avLst/>
          </a:prstGeom>
        </p:spPr>
      </p:pic>
      <p:pic>
        <p:nvPicPr>
          <p:cNvPr id="5" name="Picture 4">
            <a:extLst>
              <a:ext uri="{FF2B5EF4-FFF2-40B4-BE49-F238E27FC236}">
                <a16:creationId xmlns:a16="http://schemas.microsoft.com/office/drawing/2014/main" id="{92E88527-9371-479C-A159-3D051B92977A}"/>
              </a:ext>
            </a:extLst>
          </p:cNvPr>
          <p:cNvPicPr>
            <a:picLocks noChangeAspect="1"/>
          </p:cNvPicPr>
          <p:nvPr/>
        </p:nvPicPr>
        <p:blipFill>
          <a:blip r:embed="rId3"/>
          <a:stretch>
            <a:fillRect/>
          </a:stretch>
        </p:blipFill>
        <p:spPr>
          <a:xfrm>
            <a:off x="2074655" y="1181650"/>
            <a:ext cx="8042687" cy="4712676"/>
          </a:xfrm>
          <a:prstGeom prst="rect">
            <a:avLst/>
          </a:prstGeom>
        </p:spPr>
      </p:pic>
      <p:pic>
        <p:nvPicPr>
          <p:cNvPr id="7" name="Picture 6">
            <a:extLst>
              <a:ext uri="{FF2B5EF4-FFF2-40B4-BE49-F238E27FC236}">
                <a16:creationId xmlns:a16="http://schemas.microsoft.com/office/drawing/2014/main" id="{284082F5-C38D-49B3-8A0A-9BB34F7E6B82}"/>
              </a:ext>
            </a:extLst>
          </p:cNvPr>
          <p:cNvPicPr>
            <a:picLocks noChangeAspect="1"/>
          </p:cNvPicPr>
          <p:nvPr/>
        </p:nvPicPr>
        <p:blipFill>
          <a:blip r:embed="rId4"/>
          <a:stretch>
            <a:fillRect/>
          </a:stretch>
        </p:blipFill>
        <p:spPr>
          <a:xfrm>
            <a:off x="2243755" y="5959352"/>
            <a:ext cx="7704488" cy="243861"/>
          </a:xfrm>
          <a:prstGeom prst="rect">
            <a:avLst/>
          </a:prstGeom>
        </p:spPr>
      </p:pic>
      <p:pic>
        <p:nvPicPr>
          <p:cNvPr id="9" name="Picture 8">
            <a:extLst>
              <a:ext uri="{FF2B5EF4-FFF2-40B4-BE49-F238E27FC236}">
                <a16:creationId xmlns:a16="http://schemas.microsoft.com/office/drawing/2014/main" id="{C985DF39-2D2E-4476-BFBE-4E35AB189954}"/>
              </a:ext>
            </a:extLst>
          </p:cNvPr>
          <p:cNvPicPr>
            <a:picLocks noChangeAspect="1"/>
          </p:cNvPicPr>
          <p:nvPr/>
        </p:nvPicPr>
        <p:blipFill>
          <a:blip r:embed="rId5"/>
          <a:stretch>
            <a:fillRect/>
          </a:stretch>
        </p:blipFill>
        <p:spPr>
          <a:xfrm>
            <a:off x="2243755" y="6203213"/>
            <a:ext cx="7704488" cy="312558"/>
          </a:xfrm>
          <a:prstGeom prst="rect">
            <a:avLst/>
          </a:prstGeom>
        </p:spPr>
      </p:pic>
    </p:spTree>
    <p:extLst>
      <p:ext uri="{BB962C8B-B14F-4D97-AF65-F5344CB8AC3E}">
        <p14:creationId xmlns:p14="http://schemas.microsoft.com/office/powerpoint/2010/main" val="243276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28613-0C10-4410-8B42-41C8F27030BF}"/>
              </a:ext>
            </a:extLst>
          </p:cNvPr>
          <p:cNvPicPr>
            <a:picLocks noChangeAspect="1"/>
          </p:cNvPicPr>
          <p:nvPr/>
        </p:nvPicPr>
        <p:blipFill>
          <a:blip r:embed="rId2"/>
          <a:stretch>
            <a:fillRect/>
          </a:stretch>
        </p:blipFill>
        <p:spPr>
          <a:xfrm>
            <a:off x="146164" y="805361"/>
            <a:ext cx="6764590" cy="4740033"/>
          </a:xfrm>
          <a:prstGeom prst="rect">
            <a:avLst/>
          </a:prstGeom>
        </p:spPr>
      </p:pic>
      <p:pic>
        <p:nvPicPr>
          <p:cNvPr id="7" name="Picture 6">
            <a:extLst>
              <a:ext uri="{FF2B5EF4-FFF2-40B4-BE49-F238E27FC236}">
                <a16:creationId xmlns:a16="http://schemas.microsoft.com/office/drawing/2014/main" id="{B1D9842E-68F2-492F-B683-F84E1F336382}"/>
              </a:ext>
            </a:extLst>
          </p:cNvPr>
          <p:cNvPicPr>
            <a:picLocks noChangeAspect="1"/>
          </p:cNvPicPr>
          <p:nvPr/>
        </p:nvPicPr>
        <p:blipFill>
          <a:blip r:embed="rId3"/>
          <a:stretch>
            <a:fillRect/>
          </a:stretch>
        </p:blipFill>
        <p:spPr>
          <a:xfrm>
            <a:off x="7060737" y="805361"/>
            <a:ext cx="5062438" cy="4740033"/>
          </a:xfrm>
          <a:prstGeom prst="rect">
            <a:avLst/>
          </a:prstGeom>
        </p:spPr>
      </p:pic>
    </p:spTree>
    <p:extLst>
      <p:ext uri="{BB962C8B-B14F-4D97-AF65-F5344CB8AC3E}">
        <p14:creationId xmlns:p14="http://schemas.microsoft.com/office/powerpoint/2010/main" val="187993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97B04-55B6-496F-9737-9E9F028D4A7B}"/>
              </a:ext>
            </a:extLst>
          </p:cNvPr>
          <p:cNvPicPr>
            <a:picLocks noChangeAspect="1"/>
          </p:cNvPicPr>
          <p:nvPr/>
        </p:nvPicPr>
        <p:blipFill>
          <a:blip r:embed="rId2"/>
          <a:stretch>
            <a:fillRect/>
          </a:stretch>
        </p:blipFill>
        <p:spPr>
          <a:xfrm>
            <a:off x="1560800" y="311057"/>
            <a:ext cx="8438607" cy="2960627"/>
          </a:xfrm>
          <a:prstGeom prst="rect">
            <a:avLst/>
          </a:prstGeom>
        </p:spPr>
      </p:pic>
      <p:pic>
        <p:nvPicPr>
          <p:cNvPr id="5" name="Picture 4">
            <a:extLst>
              <a:ext uri="{FF2B5EF4-FFF2-40B4-BE49-F238E27FC236}">
                <a16:creationId xmlns:a16="http://schemas.microsoft.com/office/drawing/2014/main" id="{5C2A4959-364E-413B-BD4C-A67190C97F20}"/>
              </a:ext>
            </a:extLst>
          </p:cNvPr>
          <p:cNvPicPr>
            <a:picLocks noChangeAspect="1"/>
          </p:cNvPicPr>
          <p:nvPr/>
        </p:nvPicPr>
        <p:blipFill>
          <a:blip r:embed="rId3"/>
          <a:stretch>
            <a:fillRect/>
          </a:stretch>
        </p:blipFill>
        <p:spPr>
          <a:xfrm>
            <a:off x="1560800" y="3484034"/>
            <a:ext cx="8438607" cy="3270728"/>
          </a:xfrm>
          <a:prstGeom prst="rect">
            <a:avLst/>
          </a:prstGeom>
        </p:spPr>
      </p:pic>
    </p:spTree>
    <p:extLst>
      <p:ext uri="{BB962C8B-B14F-4D97-AF65-F5344CB8AC3E}">
        <p14:creationId xmlns:p14="http://schemas.microsoft.com/office/powerpoint/2010/main" val="3983184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8DCF-C492-42D4-BA52-DC7E84F0F9E3}"/>
              </a:ext>
            </a:extLst>
          </p:cNvPr>
          <p:cNvSpPr>
            <a:spLocks noGrp="1"/>
          </p:cNvSpPr>
          <p:nvPr>
            <p:ph type="title"/>
          </p:nvPr>
        </p:nvSpPr>
        <p:spPr/>
        <p:txBody>
          <a:bodyPr>
            <a:normAutofit/>
          </a:bodyPr>
          <a:lstStyle/>
          <a:p>
            <a:pPr algn="l"/>
            <a:r>
              <a:rPr lang="en-IN" sz="2800" b="1" dirty="0">
                <a:effectLst/>
                <a:latin typeface="Aharoni" panose="02010803020104030203" pitchFamily="2" charset="-79"/>
                <a:cs typeface="Aharoni" panose="02010803020104030203" pitchFamily="2" charset="-79"/>
              </a:rPr>
              <a:t>Certificate</a:t>
            </a:r>
          </a:p>
        </p:txBody>
      </p:sp>
      <p:pic>
        <p:nvPicPr>
          <p:cNvPr id="4" name="Content Placeholder 3" descr="Diagram&#10;&#10;Description automatically generated">
            <a:extLst>
              <a:ext uri="{FF2B5EF4-FFF2-40B4-BE49-F238E27FC236}">
                <a16:creationId xmlns:a16="http://schemas.microsoft.com/office/drawing/2014/main" id="{8231636B-6EF3-426A-B061-636737D1CD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3795" y="1787622"/>
            <a:ext cx="7266535" cy="4059237"/>
          </a:xfrm>
          <a:prstGeom prst="rect">
            <a:avLst/>
          </a:prstGeom>
          <a:noFill/>
          <a:ln>
            <a:noFill/>
          </a:ln>
        </p:spPr>
      </p:pic>
    </p:spTree>
    <p:extLst>
      <p:ext uri="{BB962C8B-B14F-4D97-AF65-F5344CB8AC3E}">
        <p14:creationId xmlns:p14="http://schemas.microsoft.com/office/powerpoint/2010/main" val="2516805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D7E3-AB72-4F87-95CA-B0ED5FAA15FE}"/>
              </a:ext>
            </a:extLst>
          </p:cNvPr>
          <p:cNvSpPr>
            <a:spLocks noGrp="1"/>
          </p:cNvSpPr>
          <p:nvPr>
            <p:ph type="title"/>
          </p:nvPr>
        </p:nvSpPr>
        <p:spPr/>
        <p:txBody>
          <a:bodyPr/>
          <a:lstStyle/>
          <a:p>
            <a:pPr algn="l"/>
            <a:r>
              <a:rPr lang="en-IN" b="1" dirty="0">
                <a:effectLst>
                  <a:outerShdw blurRad="38100" dist="38100" dir="2700000" algn="tl">
                    <a:srgbClr val="000000">
                      <a:alpha val="43137"/>
                    </a:srgbClr>
                  </a:outerShdw>
                </a:effectLst>
                <a:latin typeface="Aharoni" panose="020B0604020202020204" pitchFamily="2" charset="-79"/>
                <a:cs typeface="Aharoni" panose="020B0604020202020204" pitchFamily="2" charset="-79"/>
              </a:rPr>
              <a:t>I</a:t>
            </a:r>
            <a:r>
              <a:rPr lang="en-IN" sz="2800" b="1" dirty="0">
                <a:effectLst>
                  <a:outerShdw blurRad="38100" dist="38100" dir="2700000" algn="tl">
                    <a:srgbClr val="000000">
                      <a:alpha val="43137"/>
                    </a:srgbClr>
                  </a:outerShdw>
                </a:effectLst>
                <a:latin typeface="Aharoni" panose="020B0604020202020204" pitchFamily="2" charset="-79"/>
                <a:cs typeface="Aharoni" panose="020B0604020202020204" pitchFamily="2" charset="-79"/>
              </a:rPr>
              <a:t>ntroduction</a:t>
            </a:r>
            <a:r>
              <a:rPr lang="en-IN" sz="2800" b="1" dirty="0">
                <a:effectLst/>
                <a:latin typeface="Aharoni" panose="020B0604020202020204" pitchFamily="2" charset="-79"/>
                <a:cs typeface="Aharoni" panose="020B0604020202020204" pitchFamily="2" charset="-79"/>
              </a:rPr>
              <a:t> </a:t>
            </a:r>
            <a:endParaRPr lang="en-IN" dirty="0">
              <a:effectLst/>
              <a:latin typeface="Aharoni" panose="020B0604020202020204" pitchFamily="2" charset="-79"/>
              <a:cs typeface="Aharoni" panose="020B0604020202020204" pitchFamily="2" charset="-79"/>
            </a:endParaRPr>
          </a:p>
        </p:txBody>
      </p:sp>
      <p:sp>
        <p:nvSpPr>
          <p:cNvPr id="3" name="Content Placeholder 2">
            <a:extLst>
              <a:ext uri="{FF2B5EF4-FFF2-40B4-BE49-F238E27FC236}">
                <a16:creationId xmlns:a16="http://schemas.microsoft.com/office/drawing/2014/main" id="{CFEC42BC-7E5E-4754-BEEF-F0DDD608BE7A}"/>
              </a:ext>
            </a:extLst>
          </p:cNvPr>
          <p:cNvSpPr>
            <a:spLocks noGrp="1"/>
          </p:cNvSpPr>
          <p:nvPr>
            <p:ph idx="1"/>
          </p:nvPr>
        </p:nvSpPr>
        <p:spPr/>
        <p:txBody>
          <a:bodyPr>
            <a:normAutofit fontScale="85000" lnSpcReduction="10000"/>
          </a:bodyPr>
          <a:lstStyle/>
          <a:p>
            <a:pPr>
              <a:lnSpc>
                <a:spcPct val="150000"/>
              </a:lnSpc>
              <a:spcAft>
                <a:spcPts val="10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Profile Of the Problem: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50000"/>
              </a:lnSpc>
              <a:spcAft>
                <a:spcPts val="10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Case Study:    </a:t>
            </a:r>
          </a:p>
          <a:p>
            <a:pPr marL="36900" indent="0">
              <a:lnSpc>
                <a:spcPct val="150000"/>
              </a:lnSpc>
              <a:spcAft>
                <a:spcPts val="10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There is an ever increase in focus of effective requirement. An organization invest a lot of time and resources in search of 	potential candidates. The investment become loses is the selected candidate do not join organization in the end.</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50000"/>
              </a:lnSpc>
              <a:spcAft>
                <a:spcPts val="1000"/>
              </a:spcAft>
            </a:pPr>
            <a:r>
              <a:rPr lang="en-IN" sz="1800" dirty="0">
                <a:effectLst/>
                <a:latin typeface="Calibri" panose="020F0502020204030204" pitchFamily="34" charset="0"/>
                <a:ea typeface="Calibri" panose="020F0502020204030204" pitchFamily="34" charset="0"/>
                <a:cs typeface="Mangal" panose="02040503050203030202" pitchFamily="18" charset="0"/>
              </a:rPr>
              <a:t>Challenges: </a:t>
            </a:r>
          </a:p>
          <a:p>
            <a:pPr marL="36900" indent="0">
              <a:lnSpc>
                <a:spcPct val="150000"/>
              </a:lnSpc>
              <a:spcAft>
                <a:spcPts val="10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r>
              <a:rPr lang="en-IN" sz="1800" dirty="0">
                <a:effectLst/>
                <a:latin typeface="Segoe UI Symbol" panose="020B0502040204020203" pitchFamily="34" charset="0"/>
                <a:ea typeface="Calibri" panose="020F0502020204030204" pitchFamily="34" charset="0"/>
                <a:cs typeface="Segoe UI Symbol" panose="020B0502040204020203" pitchFamily="34" charset="0"/>
              </a:rPr>
              <a:t>➢</a:t>
            </a:r>
            <a:r>
              <a:rPr lang="en-IN" sz="1800" dirty="0">
                <a:effectLst/>
                <a:latin typeface="Calibri" panose="020F0502020204030204" pitchFamily="34" charset="0"/>
                <a:ea typeface="Calibri" panose="020F0502020204030204" pitchFamily="34" charset="0"/>
                <a:cs typeface="Mangal" panose="02040503050203030202" pitchFamily="18" charset="0"/>
              </a:rPr>
              <a:t> Recruiter need to understand the chances of candidate of joining the organization. </a:t>
            </a:r>
          </a:p>
          <a:p>
            <a:pPr marL="36900" indent="0">
              <a:lnSpc>
                <a:spcPct val="150000"/>
              </a:lnSpc>
              <a:spcAft>
                <a:spcPts val="10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r>
              <a:rPr lang="en-IN" sz="1800" dirty="0">
                <a:effectLst/>
                <a:latin typeface="Segoe UI Symbol" panose="020B0502040204020203" pitchFamily="34" charset="0"/>
                <a:ea typeface="Calibri" panose="020F0502020204030204" pitchFamily="34" charset="0"/>
                <a:cs typeface="Segoe UI Symbol" panose="020B0502040204020203" pitchFamily="34" charset="0"/>
              </a:rPr>
              <a:t>➢</a:t>
            </a:r>
            <a:r>
              <a:rPr lang="en-IN" sz="1800" dirty="0">
                <a:effectLst/>
                <a:latin typeface="Calibri" panose="020F0502020204030204" pitchFamily="34" charset="0"/>
                <a:ea typeface="Calibri" panose="020F0502020204030204" pitchFamily="34" charset="0"/>
                <a:cs typeface="Mangal" panose="02040503050203030202" pitchFamily="18" charset="0"/>
              </a:rPr>
              <a:t> There are numerous factors for which the candidate can backout of the job. </a:t>
            </a:r>
          </a:p>
          <a:p>
            <a:pPr marL="36900" indent="0">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r>
              <a:rPr lang="en-IN" sz="1800" dirty="0">
                <a:effectLst/>
                <a:latin typeface="Segoe UI Symbol" panose="020B0502040204020203" pitchFamily="34" charset="0"/>
                <a:ea typeface="Calibri" panose="020F0502020204030204" pitchFamily="34" charset="0"/>
                <a:cs typeface="Segoe UI Symbol" panose="020B0502040204020203" pitchFamily="34" charset="0"/>
              </a:rPr>
              <a:t>➢</a:t>
            </a:r>
            <a:r>
              <a:rPr lang="en-IN" sz="1800" dirty="0">
                <a:effectLst/>
                <a:latin typeface="Calibri" panose="020F0502020204030204" pitchFamily="34" charset="0"/>
                <a:ea typeface="Calibri" panose="020F0502020204030204" pitchFamily="34" charset="0"/>
                <a:cs typeface="Mangal" panose="02040503050203030202" pitchFamily="18" charset="0"/>
              </a:rPr>
              <a:t> Confidential data cannot be obtained. </a:t>
            </a:r>
            <a:endParaRPr lang="en-IN" sz="1800"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87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314E0D-C4F0-4873-BC21-A686582A7BE2}"/>
              </a:ext>
            </a:extLst>
          </p:cNvPr>
          <p:cNvSpPr>
            <a:spLocks noGrp="1"/>
          </p:cNvSpPr>
          <p:nvPr>
            <p:ph idx="1"/>
          </p:nvPr>
        </p:nvSpPr>
        <p:spPr>
          <a:xfrm>
            <a:off x="712176" y="817684"/>
            <a:ext cx="10014438" cy="5688623"/>
          </a:xfrm>
        </p:spPr>
        <p:txBody>
          <a:bodyPr>
            <a:normAutofit/>
          </a:bodyPr>
          <a:lstStyle/>
          <a:p>
            <a:pP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variables collected were as follows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77100" lvl="1" indent="0">
              <a:buNone/>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77100" lvl="1" indent="0">
              <a:lnSpc>
                <a:spcPct val="15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Candidate reference number  </a:t>
            </a:r>
            <a:r>
              <a:rPr lang="en-IN"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dirty="0">
                <a:effectLst/>
                <a:latin typeface="Times New Roman" panose="02020603050405020304" pitchFamily="18" charset="0"/>
                <a:ea typeface="Calibri" panose="020F0502020204030204" pitchFamily="34" charset="0"/>
                <a:cs typeface="Times New Roman" panose="02020603050405020304" pitchFamily="18" charset="0"/>
              </a:rPr>
              <a:t>DOJ extended ,	Duration of accept offer  ,	Notice period , </a:t>
            </a:r>
          </a:p>
          <a:p>
            <a:pPr marL="377100" lvl="1" indent="0">
              <a:lnSpc>
                <a:spcPct val="15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Offered band ,     Percentage hike Expected ,    Percentage hike offered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Percentage Difference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77100" lvl="1" indent="0">
              <a:lnSpc>
                <a:spcPct val="15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Joining Bonus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Gender ,	Candidate source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Year of experience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LOB ,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77100" lvl="1" indent="0">
              <a:lnSpc>
                <a:spcPct val="15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DOB </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Joining location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dirty="0">
                <a:effectLst/>
                <a:latin typeface="Times New Roman" panose="02020603050405020304" pitchFamily="18" charset="0"/>
                <a:ea typeface="Calibri" panose="020F0502020204030204" pitchFamily="34" charset="0"/>
                <a:cs typeface="Times New Roman" panose="02020603050405020304" pitchFamily="18" charset="0"/>
              </a:rPr>
              <a:t>Candidate relocation status </a:t>
            </a:r>
            <a:r>
              <a:rPr lang="en-IN"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dirty="0">
                <a:effectLst/>
                <a:latin typeface="Times New Roman" panose="02020603050405020304" pitchFamily="18" charset="0"/>
                <a:ea typeface="Calibri" panose="020F0502020204030204" pitchFamily="34" charset="0"/>
                <a:cs typeface="Times New Roman" panose="02020603050405020304" pitchFamily="18" charset="0"/>
              </a:rPr>
              <a:t>HR status.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lvl="1" indent="-342900">
              <a:buFont typeface="+mj-lt"/>
              <a:buAutoNum type="arabicPeriod"/>
            </a:pP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7133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00D-0872-41B0-9465-7159EE61768E}"/>
              </a:ext>
            </a:extLst>
          </p:cNvPr>
          <p:cNvSpPr>
            <a:spLocks noGrp="1"/>
          </p:cNvSpPr>
          <p:nvPr>
            <p:ph type="title"/>
          </p:nvPr>
        </p:nvSpPr>
        <p:spPr>
          <a:xfrm>
            <a:off x="883324" y="581574"/>
            <a:ext cx="10353762" cy="970450"/>
          </a:xfrm>
        </p:spPr>
        <p:txBody>
          <a:bodyPr>
            <a:normAutofit/>
          </a:bodyPr>
          <a:lstStyle/>
          <a:p>
            <a:pPr algn="l"/>
            <a:r>
              <a:rPr lang="en-IN" sz="2800" b="1" dirty="0">
                <a:latin typeface="Aharoni" panose="02010803020104030203" pitchFamily="2" charset="-79"/>
                <a:cs typeface="Aharoni" panose="02010803020104030203" pitchFamily="2" charset="-79"/>
              </a:rPr>
              <a:t>Technologies Learnt</a:t>
            </a:r>
          </a:p>
        </p:txBody>
      </p:sp>
      <p:sp>
        <p:nvSpPr>
          <p:cNvPr id="3" name="Content Placeholder 2">
            <a:extLst>
              <a:ext uri="{FF2B5EF4-FFF2-40B4-BE49-F238E27FC236}">
                <a16:creationId xmlns:a16="http://schemas.microsoft.com/office/drawing/2014/main" id="{F6778829-C7D8-4920-B4B9-4C309624B9D1}"/>
              </a:ext>
            </a:extLst>
          </p:cNvPr>
          <p:cNvSpPr>
            <a:spLocks noGrp="1"/>
          </p:cNvSpPr>
          <p:nvPr>
            <p:ph idx="1"/>
          </p:nvPr>
        </p:nvSpPr>
        <p:spPr>
          <a:xfrm>
            <a:off x="883324" y="1670538"/>
            <a:ext cx="10414703" cy="4605887"/>
          </a:xfrm>
        </p:spPr>
        <p:txBody>
          <a:bodyPr>
            <a:normAutofit fontScale="62500" lnSpcReduction="20000"/>
          </a:bodyPr>
          <a:lstStyle/>
          <a:p>
            <a:pPr>
              <a:lnSpc>
                <a:spcPct val="170000"/>
              </a:lnSpc>
            </a:pPr>
            <a:r>
              <a:rPr lang="en-US" sz="2900" dirty="0">
                <a:latin typeface="Times New Roman" panose="02020603050405020304" pitchFamily="18" charset="0"/>
                <a:cs typeface="Times New Roman" panose="02020603050405020304" pitchFamily="18" charset="0"/>
              </a:rPr>
              <a:t>Python:</a:t>
            </a:r>
          </a:p>
          <a:p>
            <a:pPr marL="414000" lvl="1" indent="0">
              <a:lnSpc>
                <a:spcPct val="170000"/>
              </a:lnSpc>
              <a:buNone/>
            </a:pPr>
            <a:r>
              <a:rPr lang="en-US" sz="2900" dirty="0">
                <a:latin typeface="Times New Roman" panose="02020603050405020304" pitchFamily="18" charset="0"/>
                <a:cs typeface="Times New Roman" panose="02020603050405020304" pitchFamily="18" charset="0"/>
              </a:rPr>
              <a:t>Python is an interpreted, object-oriented, high-level programming language with dynamic semantics. Its high-level built-in data structures, combined with dynamic typing and dynamic binding, make it very attractive for Rapid Application Development, as well as for use as a scripting or glue language to connect existing components together.</a:t>
            </a:r>
          </a:p>
          <a:p>
            <a:pPr>
              <a:lnSpc>
                <a:spcPct val="170000"/>
              </a:lnSpc>
              <a:spcAft>
                <a:spcPts val="1000"/>
              </a:spcAft>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Data Wrangling:</a:t>
            </a:r>
            <a:endParaRPr lang="en-IN" sz="2900" dirty="0">
              <a:effectLst/>
              <a:latin typeface="Times New Roman" panose="02020603050405020304" pitchFamily="18" charset="0"/>
              <a:ea typeface="Calibri" panose="020F0502020204030204" pitchFamily="34" charset="0"/>
              <a:cs typeface="Times New Roman" panose="02020603050405020304" pitchFamily="18" charset="0"/>
            </a:endParaRPr>
          </a:p>
          <a:p>
            <a:pPr marL="414000" lvl="1" indent="0">
              <a:lnSpc>
                <a:spcPct val="170000"/>
              </a:lnSpc>
              <a:spcAft>
                <a:spcPts val="1000"/>
              </a:spcAft>
              <a:buNone/>
            </a:pPr>
            <a:r>
              <a:rPr lang="en-US" sz="2900" dirty="0">
                <a:effectLst/>
                <a:latin typeface="Times New Roman" panose="02020603050405020304" pitchFamily="18" charset="0"/>
                <a:ea typeface="Calibri" panose="020F0502020204030204" pitchFamily="34" charset="0"/>
                <a:cs typeface="Times New Roman" panose="02020603050405020304" pitchFamily="18" charset="0"/>
              </a:rPr>
              <a:t>Data disputes include processing data in a variety of ways such as merging, grouping, merging etc. for the purpose of analysis or to make them ready for use with another set of data. Python has built-in features to use these conflicting methods across various data sets to achieve analytical purpose.</a:t>
            </a:r>
            <a:endParaRPr lang="en-IN" sz="2900" dirty="0">
              <a:effectLst/>
              <a:latin typeface="Times New Roman" panose="02020603050405020304" pitchFamily="18" charset="0"/>
              <a:ea typeface="Calibri" panose="020F0502020204030204" pitchFamily="34" charset="0"/>
              <a:cs typeface="Times New Roman" panose="02020603050405020304" pitchFamily="18" charset="0"/>
            </a:endParaRPr>
          </a:p>
          <a:p>
            <a:pPr marL="414000" lvl="1"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23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C5CE8-219B-4270-A457-1939DB5F00D9}"/>
              </a:ext>
            </a:extLst>
          </p:cNvPr>
          <p:cNvSpPr>
            <a:spLocks noGrp="1"/>
          </p:cNvSpPr>
          <p:nvPr>
            <p:ph idx="1"/>
          </p:nvPr>
        </p:nvSpPr>
        <p:spPr>
          <a:xfrm>
            <a:off x="913795" y="984739"/>
            <a:ext cx="10353762" cy="5108330"/>
          </a:xfrm>
        </p:spPr>
        <p:txBody>
          <a:bodyPr>
            <a:normAutofit/>
          </a:bodyPr>
          <a:lstStyle/>
          <a:p>
            <a:pPr>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Descriptive Statistics: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14000" lvl="1" indent="0">
              <a:lnSpc>
                <a:spcPct val="150000"/>
              </a:lnSpc>
              <a:spcAft>
                <a:spcPts val="10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Descriptive statistics are short descriptive coefficients that summarize a set of data provided, either for public representation or a sample of people. Descriptive statistics were divided into measures of inclination and variance measures (spreads). Moderate inclination methods include mean, medium, and mode, while variability measures include standard deviation, variability, quantity and maximum variability, kurtosis, and skewness.</a:t>
            </a:r>
          </a:p>
          <a:p>
            <a:pPr>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Machine Learning: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14000" lvl="1" indent="0">
              <a:lnSpc>
                <a:spcPct val="150000"/>
              </a:lnSpc>
              <a:spcAft>
                <a:spcPts val="10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14000" lvl="1" indent="0">
              <a:lnSpc>
                <a:spcPct val="150000"/>
              </a:lnSpc>
              <a:spcAft>
                <a:spcPts val="1000"/>
              </a:spcAft>
              <a:buNone/>
            </a:pPr>
            <a:endParaRPr lang="en-IN"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410460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740E-97F0-4484-98AD-0F02864D95B9}"/>
              </a:ext>
            </a:extLst>
          </p:cNvPr>
          <p:cNvSpPr>
            <a:spLocks noGrp="1"/>
          </p:cNvSpPr>
          <p:nvPr>
            <p:ph type="title"/>
          </p:nvPr>
        </p:nvSpPr>
        <p:spPr/>
        <p:txBody>
          <a:bodyPr>
            <a:normAutofit/>
          </a:bodyPr>
          <a:lstStyle/>
          <a:p>
            <a:pPr algn="l"/>
            <a:r>
              <a:rPr lang="en-IN" sz="2800" b="1" dirty="0">
                <a:latin typeface="Aharoni" panose="02010803020104030203" pitchFamily="2" charset="-79"/>
                <a:cs typeface="Aharoni" panose="02010803020104030203" pitchFamily="2" charset="-79"/>
              </a:rPr>
              <a:t>Software required </a:t>
            </a:r>
          </a:p>
        </p:txBody>
      </p:sp>
      <p:sp>
        <p:nvSpPr>
          <p:cNvPr id="3" name="Content Placeholder 2">
            <a:extLst>
              <a:ext uri="{FF2B5EF4-FFF2-40B4-BE49-F238E27FC236}">
                <a16:creationId xmlns:a16="http://schemas.microsoft.com/office/drawing/2014/main" id="{41F02476-39EC-40C6-B21F-19F3E33CB1FB}"/>
              </a:ext>
            </a:extLst>
          </p:cNvPr>
          <p:cNvSpPr>
            <a:spLocks noGrp="1"/>
          </p:cNvSpPr>
          <p:nvPr>
            <p:ph idx="1"/>
          </p:nvPr>
        </p:nvSpPr>
        <p:spPr>
          <a:xfrm>
            <a:off x="913795" y="1697280"/>
            <a:ext cx="10353762" cy="4058751"/>
          </a:xfrm>
        </p:spPr>
        <p:txBody>
          <a:bodyPr>
            <a:normAutofit fontScale="92500" lnSpcReduction="10000"/>
          </a:bodyPr>
          <a:lstStyle/>
          <a:p>
            <a:pPr>
              <a:lnSpc>
                <a:spcPct val="160000"/>
              </a:lnSpc>
            </a:pPr>
            <a:r>
              <a:rPr lang="en-IN" dirty="0">
                <a:latin typeface="Times New Roman" panose="02020603050405020304" pitchFamily="18" charset="0"/>
                <a:cs typeface="Times New Roman" panose="02020603050405020304" pitchFamily="18" charset="0"/>
              </a:rPr>
              <a:t>Python </a:t>
            </a:r>
          </a:p>
          <a:p>
            <a:pPr>
              <a:lnSpc>
                <a:spcPct val="160000"/>
              </a:lnSpc>
            </a:pPr>
            <a:r>
              <a:rPr lang="en-IN" dirty="0">
                <a:latin typeface="Times New Roman" panose="02020603050405020304" pitchFamily="18" charset="0"/>
                <a:cs typeface="Times New Roman" panose="02020603050405020304" pitchFamily="18" charset="0"/>
              </a:rPr>
              <a:t>NumPy Package Python </a:t>
            </a:r>
          </a:p>
          <a:p>
            <a:pPr>
              <a:lnSpc>
                <a:spcPct val="160000"/>
              </a:lnSpc>
            </a:pPr>
            <a:r>
              <a:rPr lang="en-IN" dirty="0">
                <a:latin typeface="Times New Roman" panose="02020603050405020304" pitchFamily="18" charset="0"/>
                <a:cs typeface="Times New Roman" panose="02020603050405020304" pitchFamily="18" charset="0"/>
              </a:rPr>
              <a:t>Pandas Package Python </a:t>
            </a:r>
          </a:p>
          <a:p>
            <a:pPr>
              <a:lnSpc>
                <a:spcPct val="160000"/>
              </a:lnSpc>
            </a:pPr>
            <a:r>
              <a:rPr lang="en-IN" dirty="0">
                <a:latin typeface="Times New Roman" panose="02020603050405020304" pitchFamily="18" charset="0"/>
                <a:cs typeface="Times New Roman" panose="02020603050405020304" pitchFamily="18" charset="0"/>
              </a:rPr>
              <a:t>Matplotlib Package Python </a:t>
            </a:r>
          </a:p>
          <a:p>
            <a:pPr>
              <a:lnSpc>
                <a:spcPct val="160000"/>
              </a:lnSpc>
            </a:pPr>
            <a:r>
              <a:rPr lang="en-IN" dirty="0">
                <a:latin typeface="Times New Roman" panose="02020603050405020304" pitchFamily="18" charset="0"/>
                <a:cs typeface="Times New Roman" panose="02020603050405020304" pitchFamily="18" charset="0"/>
              </a:rPr>
              <a:t>Seaborn: statistical data visualization Python Package </a:t>
            </a:r>
          </a:p>
          <a:p>
            <a:pPr>
              <a:lnSpc>
                <a:spcPct val="160000"/>
              </a:lnSpc>
            </a:pPr>
            <a:r>
              <a:rPr lang="en-IN" dirty="0">
                <a:latin typeface="Times New Roman" panose="02020603050405020304" pitchFamily="18" charset="0"/>
                <a:cs typeface="Times New Roman" panose="02020603050405020304" pitchFamily="18" charset="0"/>
              </a:rPr>
              <a:t>Scikit-learn ( sklearn) python Machine Learning Package</a:t>
            </a:r>
          </a:p>
          <a:p>
            <a:pPr>
              <a:lnSpc>
                <a:spcPct val="160000"/>
              </a:lnSpc>
            </a:pPr>
            <a:r>
              <a:rPr lang="en-IN" dirty="0">
                <a:latin typeface="Times New Roman" panose="02020603050405020304" pitchFamily="18" charset="0"/>
                <a:cs typeface="Times New Roman" panose="02020603050405020304" pitchFamily="18" charset="0"/>
              </a:rPr>
              <a:t>Random forest classifier</a:t>
            </a:r>
          </a:p>
          <a:p>
            <a:endParaRPr lang="en-IN" dirty="0"/>
          </a:p>
        </p:txBody>
      </p:sp>
    </p:spTree>
    <p:extLst>
      <p:ext uri="{BB962C8B-B14F-4D97-AF65-F5344CB8AC3E}">
        <p14:creationId xmlns:p14="http://schemas.microsoft.com/office/powerpoint/2010/main" val="135564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C425-467C-4874-9F35-CA83D3C3321F}"/>
              </a:ext>
            </a:extLst>
          </p:cNvPr>
          <p:cNvSpPr>
            <a:spLocks noGrp="1"/>
          </p:cNvSpPr>
          <p:nvPr>
            <p:ph type="title"/>
          </p:nvPr>
        </p:nvSpPr>
        <p:spPr/>
        <p:txBody>
          <a:bodyPr>
            <a:normAutofit/>
          </a:bodyPr>
          <a:lstStyle/>
          <a:p>
            <a:pPr algn="l"/>
            <a:r>
              <a:rPr lang="en-IN" sz="2800" b="1" dirty="0">
                <a:latin typeface="Aharoni" panose="02010803020104030203" pitchFamily="2" charset="-79"/>
                <a:cs typeface="Aharoni" panose="02010803020104030203" pitchFamily="2" charset="-79"/>
              </a:rPr>
              <a:t>Problem analysis</a:t>
            </a:r>
          </a:p>
        </p:txBody>
      </p:sp>
      <p:sp>
        <p:nvSpPr>
          <p:cNvPr id="3" name="Content Placeholder 2">
            <a:extLst>
              <a:ext uri="{FF2B5EF4-FFF2-40B4-BE49-F238E27FC236}">
                <a16:creationId xmlns:a16="http://schemas.microsoft.com/office/drawing/2014/main" id="{1CD7487A-60FD-45A2-9770-9C75F70566F4}"/>
              </a:ext>
            </a:extLst>
          </p:cNvPr>
          <p:cNvSpPr>
            <a:spLocks noGrp="1"/>
          </p:cNvSpPr>
          <p:nvPr>
            <p:ph idx="1"/>
          </p:nvPr>
        </p:nvSpPr>
        <p:spPr>
          <a:xfrm>
            <a:off x="500556" y="1697280"/>
            <a:ext cx="10353762" cy="4058751"/>
          </a:xfrm>
        </p:spPr>
        <p:txBody>
          <a:bodyPr>
            <a:noAutofit/>
          </a:bodyPr>
          <a:lstStyle/>
          <a:p>
            <a:pPr marL="414000" lvl="1" indent="0">
              <a:lnSpc>
                <a:spcPct val="150000"/>
              </a:lnSpc>
              <a:buNone/>
            </a:pPr>
            <a:r>
              <a:rPr lang="en-US" sz="1600" dirty="0">
                <a:latin typeface="Times New Roman" panose="02020603050405020304" pitchFamily="18" charset="0"/>
                <a:cs typeface="Times New Roman" panose="02020603050405020304" pitchFamily="18" charset="0"/>
              </a:rPr>
              <a:t>We are provided Datasheet which consists data of 8998 candidates which includes :-</a:t>
            </a:r>
          </a:p>
          <a:p>
            <a:pPr marL="414000" lvl="1" indent="0">
              <a:lnSpc>
                <a:spcPct val="150000"/>
              </a:lnSpc>
              <a:buNone/>
            </a:pPr>
            <a:r>
              <a:rPr lang="en-US" sz="1600" dirty="0">
                <a:latin typeface="Times New Roman" panose="02020603050405020304" pitchFamily="18" charset="0"/>
                <a:cs typeface="Times New Roman" panose="02020603050405020304" pitchFamily="18" charset="0"/>
              </a:rPr>
              <a:t>Candidate reference Number , Date of Joining extension , Duration of accept the offer , Notice Period , Offered band , Percentage hike expected ,  Percentage hike offered , Percentage difference , Joining bonus , Gender , Candidate source , Year of Experience , Line of Business , Cate of Birth , Joining Location , Candidate Relocation status , and  HR status </a:t>
            </a:r>
          </a:p>
          <a:p>
            <a:pPr marL="414000" lvl="1" indent="0">
              <a:lnSpc>
                <a:spcPct val="150000"/>
              </a:lnSpc>
              <a:buNone/>
            </a:pPr>
            <a:r>
              <a:rPr lang="en-US" sz="1600" dirty="0">
                <a:latin typeface="Times New Roman" panose="02020603050405020304" pitchFamily="18" charset="0"/>
                <a:cs typeface="Times New Roman" panose="02020603050405020304" pitchFamily="18" charset="0"/>
              </a:rPr>
              <a:t>We have to train the Machine learning model using this data so that it can predict the chances of upcoming candidates “HR status” whether they will be joining the organization or not .</a:t>
            </a:r>
          </a:p>
          <a:p>
            <a:pPr marL="414000" lvl="1" indent="0">
              <a:lnSpc>
                <a:spcPct val="150000"/>
              </a:lnSpc>
              <a:buNone/>
            </a:pPr>
            <a:r>
              <a:rPr lang="en-US" sz="1600" dirty="0">
                <a:latin typeface="Times New Roman" panose="02020603050405020304" pitchFamily="18" charset="0"/>
                <a:cs typeface="Times New Roman" panose="02020603050405020304" pitchFamily="18" charset="0"/>
              </a:rPr>
              <a:t>So basically, we have to use Supervised learning where our model will be trained using the data sheet Input variables except HR status and output variable HR status which is Final joining status of the candidate.</a:t>
            </a:r>
          </a:p>
          <a:p>
            <a:pPr marL="414000" lvl="1" indent="0">
              <a:lnSpc>
                <a:spcPct val="150000"/>
              </a:lnSpc>
              <a:buNone/>
            </a:pPr>
            <a:r>
              <a:rPr lang="en-US" sz="1600" dirty="0">
                <a:latin typeface="Times New Roman" panose="02020603050405020304" pitchFamily="18" charset="0"/>
                <a:cs typeface="Times New Roman" panose="02020603050405020304" pitchFamily="18" charset="0"/>
              </a:rPr>
              <a:t>Here Independent variables are all the variables except HR status and dependent Variable is HR status which depends on the other factors</a:t>
            </a:r>
          </a:p>
          <a:p>
            <a:pPr>
              <a:lnSpc>
                <a:spcPct val="150000"/>
              </a:lnSpc>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768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7D0CA-1E98-4C05-A499-4C63A3CEFCFC}"/>
              </a:ext>
            </a:extLst>
          </p:cNvPr>
          <p:cNvSpPr>
            <a:spLocks noGrp="1"/>
          </p:cNvSpPr>
          <p:nvPr>
            <p:ph type="title"/>
          </p:nvPr>
        </p:nvSpPr>
        <p:spPr>
          <a:xfrm>
            <a:off x="1169434" y="1331723"/>
            <a:ext cx="3078749" cy="970450"/>
          </a:xfrm>
        </p:spPr>
        <p:txBody>
          <a:bodyPr anchor="b">
            <a:normAutofit/>
          </a:bodyPr>
          <a:lstStyle/>
          <a:p>
            <a:pPr algn="l"/>
            <a:r>
              <a:rPr lang="en-IN" sz="3200" b="1" dirty="0">
                <a:ln>
                  <a:solidFill>
                    <a:srgbClr val="404040">
                      <a:alpha val="10000"/>
                    </a:srgbClr>
                  </a:solidFill>
                </a:ln>
                <a:solidFill>
                  <a:srgbClr val="DADADA"/>
                </a:solidFill>
                <a:latin typeface="Aharoni" panose="02010803020104030203" pitchFamily="2" charset="-79"/>
                <a:cs typeface="Aharoni" panose="02010803020104030203" pitchFamily="2" charset="-79"/>
              </a:rPr>
              <a:t>Flow chart</a:t>
            </a:r>
          </a:p>
        </p:txBody>
      </p:sp>
      <p:pic>
        <p:nvPicPr>
          <p:cNvPr id="4" name="Content Placeholder 3" descr="Diagram&#10;&#10;Description automatically generated">
            <a:extLst>
              <a:ext uri="{FF2B5EF4-FFF2-40B4-BE49-F238E27FC236}">
                <a16:creationId xmlns:a16="http://schemas.microsoft.com/office/drawing/2014/main" id="{4269A241-3B53-43E8-9112-DAF18025F7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5523" y="0"/>
            <a:ext cx="5164752" cy="6858000"/>
          </a:xfrm>
          <a:prstGeom prst="rect">
            <a:avLst/>
          </a:prstGeom>
        </p:spPr>
      </p:pic>
    </p:spTree>
    <p:extLst>
      <p:ext uri="{BB962C8B-B14F-4D97-AF65-F5344CB8AC3E}">
        <p14:creationId xmlns:p14="http://schemas.microsoft.com/office/powerpoint/2010/main" val="4137389729"/>
      </p:ext>
    </p:extLst>
  </p:cSld>
  <p:clrMapOvr>
    <a:overrideClrMapping bg1="lt1" tx1="dk1" bg2="lt2" tx2="dk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128</TotalTime>
  <Words>614</Words>
  <Application>Microsoft Office PowerPoint</Application>
  <PresentationFormat>Widescreen</PresentationFormat>
  <Paragraphs>43</Paragraphs>
  <Slides>16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Aharoni</vt:lpstr>
      <vt:lpstr>Arial</vt:lpstr>
      <vt:lpstr>Bookman Old Style</vt:lpstr>
      <vt:lpstr>Calibri</vt:lpstr>
      <vt:lpstr>Calisto MT</vt:lpstr>
      <vt:lpstr>Franklin Gothic Book</vt:lpstr>
      <vt:lpstr>Segoe UI Symbol</vt:lpstr>
      <vt:lpstr>Times New Roman</vt:lpstr>
      <vt:lpstr>Wingdings 2</vt:lpstr>
      <vt:lpstr>1_RetrospectVTI</vt:lpstr>
      <vt:lpstr>Slate</vt:lpstr>
      <vt:lpstr>HR-Churn Prediction</vt:lpstr>
      <vt:lpstr>Certificate</vt:lpstr>
      <vt:lpstr>Introduction </vt:lpstr>
      <vt:lpstr>PowerPoint Presentation</vt:lpstr>
      <vt:lpstr>Technologies Learnt</vt:lpstr>
      <vt:lpstr>PowerPoint Presentation</vt:lpstr>
      <vt:lpstr>Software required </vt:lpstr>
      <vt:lpstr>Problem analysis</vt:lpstr>
      <vt:lpstr>Flow chart</vt:lpstr>
      <vt:lpstr>Implementation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HR-Churn Prediction</dc:title>
  <dc:creator>Mohit  Kumar</dc:creator>
  <cp:lastModifiedBy>Mohit  Kumar</cp:lastModifiedBy>
  <cp:revision>5</cp:revision>
  <dcterms:created xsi:type="dcterms:W3CDTF">2021-10-23T12:18:26Z</dcterms:created>
  <dcterms:modified xsi:type="dcterms:W3CDTF">2021-10-23T14:27:36Z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